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KCC-Ganpan" panose="020B0600000101010101" charset="-127"/>
      <p:regular r:id="rId12"/>
    </p:embeddedFont>
    <p:embeddedFont>
      <p:font typeface="LINE Seed Sans KR Bold" panose="020B0600000101010101" charset="-127"/>
      <p:bold r:id="rId13"/>
    </p:embeddedFont>
    <p:embeddedFont>
      <p:font typeface="LINE Seed Sans KR Regular" panose="020B0600000101010101" charset="-127"/>
      <p:regular r:id="rId14"/>
    </p:embeddedFont>
    <p:embeddedFont>
      <p:font typeface="LINE Seed Sans KR Thin" panose="020B0600000101010101" charset="-127"/>
      <p:regular r:id="rId15"/>
    </p:embeddedFont>
    <p:embeddedFont>
      <p:font typeface="Pretendard Medium" panose="020B0600000101010101" charset="-127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김" userId="06a5bec4446c2521" providerId="LiveId" clId="{44866640-6920-4082-8DAD-299253B219B3}"/>
    <pc:docChg chg="modSld">
      <pc:chgData name="민경 김" userId="06a5bec4446c2521" providerId="LiveId" clId="{44866640-6920-4082-8DAD-299253B219B3}" dt="2024-08-25T11:06:54.843" v="1" actId="1076"/>
      <pc:docMkLst>
        <pc:docMk/>
      </pc:docMkLst>
      <pc:sldChg chg="modSp mod">
        <pc:chgData name="민경 김" userId="06a5bec4446c2521" providerId="LiveId" clId="{44866640-6920-4082-8DAD-299253B219B3}" dt="2024-08-25T11:06:54.843" v="1" actId="1076"/>
        <pc:sldMkLst>
          <pc:docMk/>
          <pc:sldMk cId="0" sldId="256"/>
        </pc:sldMkLst>
        <pc:spChg chg="mod">
          <ac:chgData name="민경 김" userId="06a5bec4446c2521" providerId="LiveId" clId="{44866640-6920-4082-8DAD-299253B219B3}" dt="2024-08-25T11:06:54.843" v="1" actId="1076"/>
          <ac:spMkLst>
            <pc:docMk/>
            <pc:sldMk cId="0" sldId="256"/>
            <ac:spMk id="11" creationId="{00000000-0000-0000-0000-000000000000}"/>
          </ac:spMkLst>
        </pc:spChg>
      </pc:sldChg>
      <pc:sldChg chg="modSp mod">
        <pc:chgData name="민경 김" userId="06a5bec4446c2521" providerId="LiveId" clId="{44866640-6920-4082-8DAD-299253B219B3}" dt="2024-08-25T11:06:48.509" v="0" actId="1076"/>
        <pc:sldMkLst>
          <pc:docMk/>
          <pc:sldMk cId="0" sldId="259"/>
        </pc:sldMkLst>
        <pc:picChg chg="mod">
          <ac:chgData name="민경 김" userId="06a5bec4446c2521" providerId="LiveId" clId="{44866640-6920-4082-8DAD-299253B219B3}" dt="2024-08-25T11:06:48.509" v="0" actId="1076"/>
          <ac:picMkLst>
            <pc:docMk/>
            <pc:sldMk cId="0" sldId="259"/>
            <ac:picMk id="1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4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421100" y="7366000"/>
            <a:ext cx="1854200" cy="185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554200" y="7366000"/>
            <a:ext cx="18542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0" y="92202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4579600" y="92202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985500" y="7416800"/>
            <a:ext cx="3644900" cy="364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975600" y="7416800"/>
            <a:ext cx="3670300" cy="367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903700" y="9702800"/>
            <a:ext cx="1701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700" b="1" i="0" u="none" strike="noStrike" spc="-100">
                <a:solidFill>
                  <a:srgbClr val="173460"/>
                </a:solidFill>
                <a:ea typeface="LINE Seed Sans KR Regular"/>
              </a:rPr>
              <a:t>김민경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81100" y="9067800"/>
            <a:ext cx="7239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80498" y="8540750"/>
            <a:ext cx="15748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1500" b="0" i="0" u="none" strike="noStrike" dirty="0">
                <a:solidFill>
                  <a:srgbClr val="FFFFFF"/>
                </a:solidFill>
                <a:latin typeface="LINE Seed Sans KR Regular"/>
              </a:rPr>
              <a:t>SEONGIL INFORMATION HIGH SCHOOL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13300" y="3594100"/>
            <a:ext cx="85725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9700" b="0" i="0" u="none" strike="noStrike">
                <a:solidFill>
                  <a:srgbClr val="FFFFFF"/>
                </a:solidFill>
                <a:ea typeface="LINE Seed Sans KR Regular"/>
              </a:rPr>
              <a:t>칼리</a:t>
            </a:r>
            <a:r>
              <a:rPr lang="en-US" sz="9700" b="0" i="0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9700" b="0" i="0" u="none" strike="noStrike">
                <a:solidFill>
                  <a:srgbClr val="FFFFFF"/>
                </a:solidFill>
                <a:ea typeface="LINE Seed Sans KR Regular"/>
              </a:rPr>
              <a:t>리눅스</a:t>
            </a:r>
            <a:r>
              <a:rPr lang="en-US" sz="9700" b="0" i="0" u="none" strike="noStrike">
                <a:solidFill>
                  <a:srgbClr val="FFFFFF"/>
                </a:solidFill>
                <a:latin typeface="LINE Seed Sans KR Regular"/>
              </a:rPr>
              <a:t> OS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9800" y="495300"/>
            <a:ext cx="194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LINE Seed Sans KR Regular"/>
              </a:rPr>
              <a:t>IT </a:t>
            </a:r>
            <a:r>
              <a:rPr lang="ko-KR" sz="1900" b="0" i="0" u="none" strike="noStrike">
                <a:solidFill>
                  <a:srgbClr val="FFFFFF"/>
                </a:solidFill>
                <a:ea typeface="LINE Seed Sans KR Regular"/>
              </a:rPr>
              <a:t>네트워크</a:t>
            </a:r>
            <a:r>
              <a:rPr lang="en-US" sz="1900" b="0" i="0" u="none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LINE Seed Sans KR Regular"/>
              </a:rPr>
              <a:t>동아리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421100" y="7366000"/>
            <a:ext cx="1854200" cy="185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554200" y="7366000"/>
            <a:ext cx="18542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0" y="92202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4579600" y="92202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985500" y="7416800"/>
            <a:ext cx="3644900" cy="364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975600" y="7416800"/>
            <a:ext cx="3670300" cy="367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965700" y="3479800"/>
            <a:ext cx="87249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14400" b="0" i="0" u="none" strike="noStrike" spc="-400">
                <a:solidFill>
                  <a:srgbClr val="FFFFFF"/>
                </a:solidFill>
                <a:ea typeface="KCC-Ganpan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1003300" y="85725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727200" y="85725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0"/>
            <a:ext cx="115443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39800" y="1536700"/>
            <a:ext cx="490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00">
                <a:solidFill>
                  <a:srgbClr val="FFFFFF"/>
                </a:solidFill>
                <a:ea typeface="LINE Seed Sans KR Regular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12300" y="15494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칼리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리눅스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개념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1409700"/>
            <a:ext cx="850900" cy="850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509000" y="16129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12300" y="29083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역사와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개발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배경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2768600"/>
            <a:ext cx="8509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09000" y="29718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5000" y="42799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주요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목적과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사용하는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경우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4152900"/>
            <a:ext cx="850900" cy="850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509000" y="43561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000" y="5651500"/>
            <a:ext cx="7073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포함된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기본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도구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및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소프트웨어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패키지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나열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5511800"/>
            <a:ext cx="850900" cy="8509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509000" y="57150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50400" y="6235700"/>
            <a:ext cx="67437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ko-KR" sz="1600" b="1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각</a:t>
            </a:r>
            <a:r>
              <a:rPr lang="en-US" sz="1600" b="1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1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도구의</a:t>
            </a:r>
            <a:r>
              <a:rPr lang="en-US" sz="1600" b="1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1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용도</a:t>
            </a:r>
            <a:r>
              <a:rPr lang="en-US" sz="1600" b="1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1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설명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25000" y="70104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설치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방법과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기본적인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설정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방법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6883400"/>
            <a:ext cx="850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509000" y="70739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25000" y="8343900"/>
            <a:ext cx="49149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관련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기능과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특징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8420100" y="8255000"/>
            <a:ext cx="850900" cy="8509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8521700" y="84582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39800" y="495300"/>
            <a:ext cx="1943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900" b="0" i="0" u="none" strike="noStrike">
                <a:solidFill>
                  <a:srgbClr val="FFFFFF"/>
                </a:solidFill>
                <a:latin typeface="LINE Seed Sans KR Regular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3060700"/>
            <a:ext cx="15798800" cy="584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282700" y="3060700"/>
            <a:ext cx="15798800" cy="1193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81000" y="330200"/>
            <a:ext cx="8432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01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칼리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리눅스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개념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97300" y="3238500"/>
            <a:ext cx="10629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sz="5000" b="0" i="0" u="none" strike="noStrike" spc="-100">
                <a:solidFill>
                  <a:srgbClr val="334D74"/>
                </a:solidFill>
                <a:ea typeface="Pretendard Medium"/>
              </a:rPr>
              <a:t>칼리</a:t>
            </a:r>
            <a:r>
              <a:rPr lang="en-US" sz="5000" b="0" i="0" u="none" strike="noStrike" spc="-100">
                <a:solidFill>
                  <a:srgbClr val="334D74"/>
                </a:solidFill>
                <a:latin typeface="Pretendard Medium"/>
              </a:rPr>
              <a:t> </a:t>
            </a:r>
            <a:r>
              <a:rPr lang="ko-KR" sz="5000" b="0" i="0" u="none" strike="noStrike" spc="-100">
                <a:solidFill>
                  <a:srgbClr val="334D74"/>
                </a:solidFill>
                <a:ea typeface="Pretendard Medium"/>
              </a:rPr>
              <a:t>리눅스란</a:t>
            </a:r>
            <a:r>
              <a:rPr lang="en-US" sz="5000" b="0" i="0" u="none" strike="noStrike" spc="-100">
                <a:solidFill>
                  <a:srgbClr val="334D74"/>
                </a:solidFill>
                <a:latin typeface="Pretendard Medium"/>
              </a:rPr>
              <a:t>?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200" y="4940300"/>
            <a:ext cx="673100" cy="673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4965700"/>
            <a:ext cx="1117600" cy="1117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898900" y="6451600"/>
            <a:ext cx="4165600" cy="146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해킹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및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보안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테스트를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목적으로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만들어진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리눅스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배포판입니다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.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운영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체제는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보안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전문가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,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윤리적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해커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,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그리고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사이버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보안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연구자들이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사용합니다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86200" y="5283200"/>
            <a:ext cx="27940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700" b="0" i="0" u="none" strike="noStrike" spc="-100">
                <a:solidFill>
                  <a:srgbClr val="173460"/>
                </a:solidFill>
                <a:ea typeface="LINE Seed Sans KR Regular"/>
              </a:rPr>
              <a:t>개념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6300" y="4940300"/>
            <a:ext cx="673100" cy="673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600" y="5016500"/>
            <a:ext cx="9652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340600" y="6654800"/>
            <a:ext cx="3657600" cy="38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049000" y="6273800"/>
            <a:ext cx="4749800" cy="182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'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라이브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부팅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'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가능하다는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것입니다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. </a:t>
            </a:r>
          </a:p>
          <a:p>
            <a:pPr lvl="0" algn="l">
              <a:lnSpc>
                <a:spcPct val="124499"/>
              </a:lnSpc>
            </a:pP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시스템을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설치할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필요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없이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 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다양한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보안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테스트를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수행할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수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있습니다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. 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데비안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(Debian)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기반으로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구축되어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있으며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,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꾸준한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업데이트와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지원을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통해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최신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보안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도구들을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제공받을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수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 </a:t>
            </a:r>
            <a:r>
              <a:rPr lang="ko-KR" sz="1900" b="0" i="0" u="none" strike="noStrike">
                <a:solidFill>
                  <a:srgbClr val="91A5C3"/>
                </a:solidFill>
                <a:ea typeface="LINE Seed Sans KR Regular"/>
              </a:rPr>
              <a:t>있습니다</a:t>
            </a:r>
            <a:r>
              <a:rPr lang="en-US" sz="1900" b="0" i="0" u="none" strike="noStrike">
                <a:solidFill>
                  <a:srgbClr val="91A5C3"/>
                </a:solidFill>
                <a:latin typeface="LINE Seed Sans KR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36300" y="5283200"/>
            <a:ext cx="2870200" cy="660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sz="3700" b="0" i="0" u="none" strike="noStrike" spc="-100">
                <a:solidFill>
                  <a:srgbClr val="173460"/>
                </a:solidFill>
                <a:ea typeface="LINE Seed Sans KR Regular"/>
              </a:rPr>
              <a:t>특징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0"/>
            <a:ext cx="65532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34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89500" y="96520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035300"/>
            <a:ext cx="6718300" cy="485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7813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305300"/>
            <a:ext cx="6489700" cy="3416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73200" y="3441700"/>
            <a:ext cx="5829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역사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4600" y="4584700"/>
            <a:ext cx="6197600" cy="285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2006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년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출시된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백트랙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(BACKTRACK)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이라는</a:t>
            </a:r>
          </a:p>
          <a:p>
            <a:pPr lvl="0" algn="l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리눅스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배포판에서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시작됩니다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.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백트랙은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테스트와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침투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테스트를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위해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설계된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리눅스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배포판으로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전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세계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전문가들에게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널리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사용되었습니다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.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그러나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시간이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지나면서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시스템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구조와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관리의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필요성이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대두되었고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, 2013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년에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이를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대체하기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위해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칼리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리눅스가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300" b="0" i="0" u="none" strike="noStrike" spc="-100">
                <a:solidFill>
                  <a:srgbClr val="334D74"/>
                </a:solidFill>
                <a:ea typeface="LINE Seed Sans KR Regular"/>
              </a:rPr>
              <a:t>개발되었습니다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035300"/>
            <a:ext cx="6718300" cy="4851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27813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4305300"/>
            <a:ext cx="6489700" cy="3416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9418" y="7939582"/>
            <a:ext cx="4508500" cy="2006600"/>
          </a:xfrm>
          <a:prstGeom prst="rect">
            <a:avLst/>
          </a:prstGeom>
          <a:effectLst>
            <a:outerShdw blurRad="40135" dist="185304" dir="2700000">
              <a:srgbClr val="000000">
                <a:alpha val="50000"/>
              </a:srgbClr>
            </a:outerShdw>
          </a:effectLst>
        </p:spPr>
      </p:pic>
      <p:sp>
        <p:nvSpPr>
          <p:cNvPr id="16" name="TextBox 16"/>
          <p:cNvSpPr txBox="1"/>
          <p:nvPr/>
        </p:nvSpPr>
        <p:spPr>
          <a:xfrm>
            <a:off x="8801100" y="3429000"/>
            <a:ext cx="5829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개발</a:t>
            </a:r>
            <a:r>
              <a:rPr lang="en-US" sz="4700" b="0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배경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99500" y="4940300"/>
            <a:ext cx="5829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백트랙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(BackTrack)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리눅스의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한계를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극복하기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위해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개발되었습니다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.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백트랙은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테스트에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널리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사용되었지만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시스템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유연성과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업데이트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관리의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어려움이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있었습니다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.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이를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해결하기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위해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Offensive Security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는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데비안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(Debian)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기반으로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칼리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리눅스를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개발하여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더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나은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패키지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관리와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최신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도구를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제공하는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보안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배포판을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334D74"/>
                </a:solidFill>
                <a:ea typeface="LINE Seed Sans KR Regular"/>
              </a:rPr>
              <a:t>만들었습니다</a:t>
            </a:r>
            <a:r>
              <a:rPr lang="en-US" sz="2000" b="0" i="0" u="none" strike="noStrike" spc="-100">
                <a:solidFill>
                  <a:srgbClr val="334D74"/>
                </a:solidFill>
                <a:latin typeface="LINE Seed Sans KR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1000" y="330200"/>
            <a:ext cx="8432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02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역사와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개발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700"/>
            <a:ext cx="183007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89500" y="96520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">
            <a:off x="9105900" y="5638800"/>
            <a:ext cx="39497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620000">
            <a:off x="5791200" y="5575300"/>
            <a:ext cx="3733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900" y="1905000"/>
            <a:ext cx="4165600" cy="3530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493000" y="3390900"/>
            <a:ext cx="3657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7500" b="0" i="0" u="none" strike="noStrike" spc="-300">
                <a:solidFill>
                  <a:srgbClr val="334D74"/>
                </a:solidFill>
                <a:ea typeface="LINE Seed Sans KR Thin"/>
              </a:rPr>
              <a:t>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42200" y="2768600"/>
            <a:ext cx="347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2400" b="0" i="0" u="sng" strike="noStrike" spc="-100">
                <a:solidFill>
                  <a:srgbClr val="334D74"/>
                </a:solidFill>
                <a:ea typeface="LINE Seed Sans KR Bold"/>
              </a:rPr>
              <a:t>칼리</a:t>
            </a:r>
            <a:r>
              <a:rPr lang="en-US" sz="2400" b="0" i="0" u="sng" strike="noStrike" spc="-100">
                <a:solidFill>
                  <a:srgbClr val="334D74"/>
                </a:solidFill>
                <a:latin typeface="LINE Seed Sans KR Bold"/>
              </a:rPr>
              <a:t> </a:t>
            </a:r>
            <a:r>
              <a:rPr lang="ko-KR" sz="2400" b="0" i="0" u="sng" strike="noStrike" spc="-100">
                <a:solidFill>
                  <a:srgbClr val="334D74"/>
                </a:solidFill>
                <a:ea typeface="LINE Seed Sans KR Bold"/>
              </a:rPr>
              <a:t>리눅스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300" y="6553200"/>
            <a:ext cx="4838700" cy="2870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759200" y="73025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주요</a:t>
            </a:r>
            <a:r>
              <a:rPr lang="en-US" sz="3800" b="0" i="0" u="sng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목적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6900" y="6311900"/>
            <a:ext cx="444500" cy="444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3975100" y="7950200"/>
            <a:ext cx="3911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침투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수행하는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것입니다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이를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통해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시스템의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취약점을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분석하고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강화하는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데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사용됩니다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6553200"/>
            <a:ext cx="4826000" cy="28829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845800" y="7378700"/>
            <a:ext cx="398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사용하는</a:t>
            </a:r>
            <a:r>
              <a:rPr lang="en-US" sz="3800" b="0" i="0" u="sng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경우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8400" y="6324600"/>
            <a:ext cx="444500" cy="444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02900" y="8267700"/>
            <a:ext cx="4724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주로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점검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침투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디지털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포렌식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같은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작업을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수행할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때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사용됩니다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0">
            <a:alphaModFix amt="66000"/>
          </a:blip>
          <a:stretch>
            <a:fillRect/>
          </a:stretch>
        </p:blipFill>
        <p:spPr>
          <a:xfrm>
            <a:off x="10744200" y="2209800"/>
            <a:ext cx="749300" cy="749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11557000" y="1981200"/>
            <a:ext cx="266700" cy="266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81000" y="330200"/>
            <a:ext cx="12433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03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주요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목적과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사용하는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경우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06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0353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213100"/>
            <a:ext cx="4851400" cy="485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4318000"/>
            <a:ext cx="44069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8500" b="0" i="0" u="none" strike="noStrike" spc="-300">
                <a:solidFill>
                  <a:srgbClr val="334D74"/>
                </a:solidFill>
                <a:ea typeface="LINE Seed Sans KR Thin"/>
              </a:rPr>
              <a:t>용도</a:t>
            </a:r>
          </a:p>
          <a:p>
            <a:pPr lvl="0" algn="ctr">
              <a:lnSpc>
                <a:spcPct val="87149"/>
              </a:lnSpc>
            </a:pPr>
            <a:r>
              <a:rPr lang="ko-KR" sz="8500" b="0" i="0" u="none" strike="noStrike" spc="-300">
                <a:solidFill>
                  <a:srgbClr val="334D74"/>
                </a:solidFill>
                <a:ea typeface="LINE Seed Sans KR Thin"/>
              </a:rPr>
              <a:t>설명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3594100"/>
            <a:ext cx="447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sng" strike="noStrike" spc="-100">
                <a:solidFill>
                  <a:srgbClr val="FFFFFF"/>
                </a:solidFill>
                <a:latin typeface="LINE Seed Sans KR Regular"/>
              </a:rPr>
              <a:t>Nmap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5814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04900" y="4406900"/>
            <a:ext cx="4660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트워크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스캐닝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도구로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호스트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서비스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 </a:t>
            </a:r>
          </a:p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운영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체제를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탐지하고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취약점을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찾는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데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사용됩니다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6337300"/>
            <a:ext cx="440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John the Ripper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3246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64643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3000" y="7150100"/>
            <a:ext cx="43561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암호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해독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도구로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다양한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암호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해시를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크래킹하여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암호의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강도와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3606800"/>
            <a:ext cx="6134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Metasploit Framework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5814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338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5700" y="4406900"/>
            <a:ext cx="54610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침투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도구로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다양한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공격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시나리오를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시뮬레이션하여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시스템의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취약점을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찾아내고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평가합니다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39700" y="6350000"/>
            <a:ext cx="4229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sng" strike="noStrike" spc="-100">
                <a:solidFill>
                  <a:srgbClr val="FFFFFF"/>
                </a:solidFill>
                <a:latin typeface="LINE Seed Sans KR Regular"/>
              </a:rPr>
              <a:t>Wireshark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3373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6477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7000" y="7099300"/>
            <a:ext cx="5829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프로토콜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도구로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트래픽을</a:t>
            </a:r>
          </a:p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실시간으로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캡처하고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분석하여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이상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여부를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감지합니다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3700" y="330200"/>
            <a:ext cx="9994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04 - 1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포함된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기본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도구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7589500" y="96520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07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3035300"/>
            <a:ext cx="5168900" cy="5168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3213100"/>
            <a:ext cx="4851400" cy="4851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972300" y="4318000"/>
            <a:ext cx="4406900" cy="264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8500" b="0" i="0" u="none" strike="noStrike" spc="-300">
                <a:solidFill>
                  <a:srgbClr val="334D74"/>
                </a:solidFill>
                <a:ea typeface="LINE Seed Sans KR Thin"/>
              </a:rPr>
              <a:t>패키지</a:t>
            </a:r>
          </a:p>
          <a:p>
            <a:pPr lvl="0" algn="ctr">
              <a:lnSpc>
                <a:spcPct val="87149"/>
              </a:lnSpc>
            </a:pPr>
            <a:r>
              <a:rPr lang="ko-KR" sz="8500" b="0" i="0" u="none" strike="noStrike" spc="-300">
                <a:solidFill>
                  <a:srgbClr val="334D74"/>
                </a:solidFill>
                <a:ea typeface="LINE Seed Sans KR Thin"/>
              </a:rPr>
              <a:t>나열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3500" y="3594100"/>
            <a:ext cx="44704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Hashcat 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00" y="3581400"/>
            <a:ext cx="749300" cy="74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969000" y="37211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2200" y="4406900"/>
            <a:ext cx="4686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고성능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암호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해시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크래킹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도구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2200" y="6337300"/>
            <a:ext cx="4406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Netcat 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900" y="6324600"/>
            <a:ext cx="749300" cy="749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740400" y="64643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0300" y="7124700"/>
            <a:ext cx="4381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네트워크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분석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및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디버깅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도구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85700" y="3606800"/>
            <a:ext cx="6134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OpenVAS 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0" y="3581400"/>
            <a:ext cx="749300" cy="749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1734800" y="37338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85700" y="4406900"/>
            <a:ext cx="54864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오픈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소스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취약점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스캐너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39700" y="6350000"/>
            <a:ext cx="4229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sng" strike="noStrike">
                <a:solidFill>
                  <a:srgbClr val="FFFFFF"/>
                </a:solidFill>
                <a:latin typeface="LINE Seed Sans KR Regular"/>
              </a:rPr>
              <a:t>Sqlmap 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2600" y="6337300"/>
            <a:ext cx="749300" cy="7493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1976100" y="6477000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900" b="0" i="0" u="none" strike="noStrike" spc="-100">
                <a:solidFill>
                  <a:srgbClr val="334D74"/>
                </a:solidFill>
                <a:latin typeface="LINE Seed Sans KR Regular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27000" y="7188200"/>
            <a:ext cx="5854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SQL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인젝션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자동화</a:t>
            </a:r>
            <a:r>
              <a:rPr lang="en-US" sz="25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500" b="0" i="0" u="none" strike="noStrike" spc="-100">
                <a:solidFill>
                  <a:srgbClr val="D0DAF5"/>
                </a:solidFill>
                <a:ea typeface="LINE Seed Sans KR Regular"/>
              </a:rPr>
              <a:t>도구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1000" y="330200"/>
            <a:ext cx="12712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04 - 2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소프트웨어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패키지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나열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0" y="0"/>
            <a:ext cx="6553200" cy="10299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9634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452100" y="-1333500"/>
            <a:ext cx="2971800" cy="2971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576800" y="9626600"/>
            <a:ext cx="406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08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3035300"/>
            <a:ext cx="6718300" cy="660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781300"/>
            <a:ext cx="838200" cy="49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4152900"/>
            <a:ext cx="6489700" cy="5270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73200" y="3378200"/>
            <a:ext cx="25527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설치</a:t>
            </a:r>
            <a:r>
              <a:rPr lang="en-US" sz="4700" b="0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방법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2700" y="4292600"/>
            <a:ext cx="6223000" cy="515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ISO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이미지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다운로드</a:t>
            </a:r>
            <a: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br>
              <a:rPr lang="en-US" sz="2300" b="0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-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칼리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리눅스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공식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웹사이트에서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다운로드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부팅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가능한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USB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만들기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b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- RUFUS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또는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ETCHER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를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사용해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USB </a:t>
            </a:r>
            <a:b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   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드라이브에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ISO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이미지를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기록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USB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로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부팅</a:t>
            </a:r>
            <a:r>
              <a:rPr lang="en-US" sz="25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br>
              <a:rPr lang="en-US" sz="2500" b="0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-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컴퓨터를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USB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드라이브로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부팅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설치</a:t>
            </a:r>
            <a:r>
              <a:rPr lang="en-US" sz="28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800" b="1" i="0" u="none" strike="noStrike" spc="-100">
                <a:solidFill>
                  <a:srgbClr val="334D74"/>
                </a:solidFill>
                <a:ea typeface="LINE Seed Sans KR Regular"/>
              </a:rPr>
              <a:t>진행</a:t>
            </a:r>
            <a:r>
              <a:rPr lang="en-US" sz="25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br>
              <a:rPr lang="en-US" sz="2500" b="0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-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언어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네트워크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,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디스크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파티션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등을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설정하고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b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</a:b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설치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완료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후</a:t>
            </a:r>
            <a:r>
              <a:rPr lang="en-US" sz="24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400" b="0" i="0" u="none" strike="noStrike" spc="-100">
                <a:solidFill>
                  <a:srgbClr val="334D74"/>
                </a:solidFill>
                <a:ea typeface="LINE Seed Sans KR Regular"/>
              </a:rPr>
              <a:t>재부팅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400" y="3035300"/>
            <a:ext cx="6718300" cy="6604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1100" y="2781300"/>
            <a:ext cx="838200" cy="49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4152900"/>
            <a:ext cx="6489700" cy="527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8801100" y="3429000"/>
            <a:ext cx="58293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설정</a:t>
            </a:r>
            <a:r>
              <a:rPr lang="en-US" sz="4700" b="0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4700" b="0" i="0" u="none" strike="noStrike" spc="-200">
                <a:solidFill>
                  <a:srgbClr val="FFFFFF"/>
                </a:solidFill>
                <a:ea typeface="LINE Seed Sans KR Regular"/>
              </a:rPr>
              <a:t>방법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97900" y="4152900"/>
            <a:ext cx="6108700" cy="532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업데이트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'sudo apt update &amp;&amp; sudo apt upgrade -y'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명령어로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시스템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업데이트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2000" b="1" i="0" u="none" strike="noStrike" spc="-100">
                <a:solidFill>
                  <a:srgbClr val="334D74"/>
                </a:solidFill>
                <a:ea typeface="LINE Seed Sans KR Regular"/>
              </a:rPr>
              <a:t>네트워크</a:t>
            </a:r>
            <a:r>
              <a:rPr lang="en-US" sz="20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br>
              <a:rPr lang="ko-KR" sz="20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Wi-Fi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또는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유선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연결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필요한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도구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설치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'sudo apt install &lt;package_name&gt;'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으로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추가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도구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설치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사용자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계정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새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사용자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추가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및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권한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시스템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언어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/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키보드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/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디스플레이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메뉴에서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조정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방화벽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'sudo ufw enable'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방화벽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활성화</a:t>
            </a:r>
          </a:p>
          <a:p>
            <a:pPr marL="342900" lvl="0" indent="-342900" algn="l">
              <a:lnSpc>
                <a:spcPct val="116199"/>
              </a:lnSpc>
              <a:buAutoNum type="arabicPeriod"/>
            </a:pP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파일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권한</a:t>
            </a:r>
            <a:r>
              <a:rPr lang="en-US" sz="1900" b="1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  <a:t>설정</a:t>
            </a:r>
            <a:br>
              <a:rPr lang="ko-KR" sz="1900" b="1" i="0" u="none" strike="noStrike" spc="-100">
                <a:solidFill>
                  <a:srgbClr val="334D74"/>
                </a:solidFill>
                <a:ea typeface="LINE Seed Sans KR Regular"/>
              </a:rPr>
            </a:b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- 'chmod', 'chown'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명령어로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파일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권한</a:t>
            </a:r>
            <a:r>
              <a:rPr lang="en-US" sz="1800" b="0" i="0" u="none" strike="noStrike" spc="-100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1800" b="0" i="0" u="none" strike="noStrike" spc="-100">
                <a:solidFill>
                  <a:srgbClr val="334D74"/>
                </a:solidFill>
                <a:ea typeface="LINE Seed Sans KR Regular"/>
              </a:rPr>
              <a:t>관리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9700" y="330200"/>
            <a:ext cx="1460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05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설치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방법과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기본적인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설정</a:t>
            </a:r>
            <a:r>
              <a:rPr lang="en-US" sz="8000" b="1" i="0" u="none" strike="noStrike" spc="-200">
                <a:solidFill>
                  <a:srgbClr val="173460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173460"/>
                </a:solidFill>
                <a:ea typeface="LINE Seed Sans KR Regular"/>
              </a:rPr>
              <a:t>방법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700"/>
            <a:ext cx="183007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89500" y="96520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09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255000" y="5880100"/>
            <a:ext cx="17526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560000">
            <a:off x="3492500" y="5486400"/>
            <a:ext cx="42291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00000">
            <a:off x="10629900" y="5549900"/>
            <a:ext cx="43180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0" y="6553200"/>
            <a:ext cx="4838700" cy="2870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85900" y="73025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포괄적인</a:t>
            </a:r>
            <a:r>
              <a:rPr lang="en-US" sz="3800" b="0" i="0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보안</a:t>
            </a:r>
            <a:r>
              <a:rPr lang="en-US" sz="3800" b="0" i="0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도구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900" y="6311900"/>
            <a:ext cx="444500" cy="44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511300" y="8102600"/>
            <a:ext cx="4267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침투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네트워크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디지털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포렌식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등을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위한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600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이상의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도구가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기본으로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포함됩니다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3700" y="6553200"/>
            <a:ext cx="4826000" cy="2882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150100" y="7378700"/>
            <a:ext cx="398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라이브</a:t>
            </a:r>
            <a:r>
              <a:rPr lang="en-US" sz="3800" b="0" i="0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부팅</a:t>
            </a:r>
            <a:r>
              <a:rPr lang="en-US" sz="3800" b="0" i="0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기능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400" y="6324600"/>
            <a:ext cx="444500" cy="444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137400" y="8267700"/>
            <a:ext cx="4178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USB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드라이브나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CD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에서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설치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없이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부팅하여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다양한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보안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테스트를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수행할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있습니다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800" y="6540500"/>
            <a:ext cx="4838700" cy="2882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725400" y="7378700"/>
            <a:ext cx="39878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포렌식</a:t>
            </a:r>
            <a:r>
              <a:rPr lang="en-US" sz="3800" b="0" i="0" u="sng" strike="noStrike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800" b="0" i="0" u="sng" strike="noStrike">
                <a:solidFill>
                  <a:srgbClr val="FFFFFF"/>
                </a:solidFill>
                <a:ea typeface="LINE Seed Sans KR Regular"/>
              </a:rPr>
              <a:t>모드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8800" y="6324600"/>
            <a:ext cx="444500" cy="4445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>
            <a:alphaModFix amt="66000"/>
          </a:blip>
          <a:stretch>
            <a:fillRect/>
          </a:stretch>
        </p:blipFill>
        <p:spPr>
          <a:xfrm>
            <a:off x="10744200" y="2209800"/>
            <a:ext cx="749300" cy="749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11557000" y="1981200"/>
            <a:ext cx="266700" cy="266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420600" y="8115300"/>
            <a:ext cx="44577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하드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드라이브에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데이터를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쓰지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않고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디지털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증거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수집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및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분석을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할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수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있어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디지털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포렌식에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1800" b="0" i="0" u="none" strike="noStrike">
                <a:solidFill>
                  <a:srgbClr val="D0DAF5"/>
                </a:solidFill>
                <a:ea typeface="LINE Seed Sans KR Regular"/>
              </a:rPr>
              <a:t>유용합니다</a:t>
            </a:r>
            <a:r>
              <a:rPr lang="en-US" sz="1800" b="0" i="0" u="none" strike="noStrike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81000" y="330200"/>
            <a:ext cx="10655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06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보안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관련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기능과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특징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0900" y="1905000"/>
            <a:ext cx="4165600" cy="3530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7378700" y="3390900"/>
            <a:ext cx="3657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7500" b="0" i="0" u="none" strike="noStrike" spc="-300">
                <a:solidFill>
                  <a:srgbClr val="334D74"/>
                </a:solidFill>
                <a:ea typeface="LINE Seed Sans KR Thin"/>
              </a:rPr>
              <a:t>보안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42200" y="2768600"/>
            <a:ext cx="3479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ko-KR" sz="2400" b="0" i="0" u="sng" strike="noStrike" spc="-100">
                <a:solidFill>
                  <a:srgbClr val="334D74"/>
                </a:solidFill>
                <a:ea typeface="LINE Seed Sans KR Bold"/>
              </a:rPr>
              <a:t>칼리</a:t>
            </a:r>
            <a:r>
              <a:rPr lang="en-US" sz="2400" b="0" i="0" u="sng" strike="noStrike" spc="-100">
                <a:solidFill>
                  <a:srgbClr val="334D74"/>
                </a:solidFill>
                <a:latin typeface="LINE Seed Sans KR Bold"/>
              </a:rPr>
              <a:t> </a:t>
            </a:r>
            <a:r>
              <a:rPr lang="ko-KR" sz="2400" b="0" i="0" u="sng" strike="noStrike" spc="-100">
                <a:solidFill>
                  <a:srgbClr val="334D74"/>
                </a:solidFill>
                <a:ea typeface="LINE Seed Sans KR Bold"/>
              </a:rPr>
              <a:t>리눅스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사용자 지정</PresentationFormat>
  <Paragraphs>116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Pretendard Medium</vt:lpstr>
      <vt:lpstr>LINE Seed Sans KR Regular</vt:lpstr>
      <vt:lpstr>Arial</vt:lpstr>
      <vt:lpstr>Calibri</vt:lpstr>
      <vt:lpstr>LINE Seed Sans KR Thin</vt:lpstr>
      <vt:lpstr>KCC-Ganpan</vt:lpstr>
      <vt:lpstr>LINE Seed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민경 김</cp:lastModifiedBy>
  <cp:revision>1</cp:revision>
  <dcterms:created xsi:type="dcterms:W3CDTF">2006-08-16T00:00:00Z</dcterms:created>
  <dcterms:modified xsi:type="dcterms:W3CDTF">2024-08-25T11:06:58Z</dcterms:modified>
</cp:coreProperties>
</file>